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70" r:id="rId4"/>
    <p:sldId id="258" r:id="rId5"/>
    <p:sldId id="303" r:id="rId6"/>
    <p:sldId id="304" r:id="rId7"/>
    <p:sldId id="305" r:id="rId8"/>
    <p:sldId id="272" r:id="rId9"/>
    <p:sldId id="306" r:id="rId10"/>
    <p:sldId id="259" r:id="rId11"/>
    <p:sldId id="273" r:id="rId12"/>
    <p:sldId id="297" r:id="rId13"/>
    <p:sldId id="302" r:id="rId14"/>
    <p:sldId id="296" r:id="rId15"/>
    <p:sldId id="299" r:id="rId16"/>
    <p:sldId id="260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A01D0-F3A2-4F38-B201-4EFF30DD0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A1AFA2-12A9-4981-A9EB-133C25B4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77E405-050D-4859-862A-14B4FE7C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850CEA-CE58-4656-9179-DBB135D4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79678B-8DFB-47B5-B3B1-8ED7236F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31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D6FCB-1548-4270-BBD4-ABB2FBF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CE8E07-006B-4914-A2D7-A5C6C340F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475BA-454A-4533-A4C7-C4425417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2985C-4CFA-4CF6-B139-71E4738E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AC28B2-23AA-4EB1-9B29-A33DBFC8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24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E5E61C-0E00-49F1-BEAA-B5BCABAA6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2BF9BD-EA95-41C4-A7D0-D14F29BF3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FA3FBC-CD98-496A-9BDC-A4057655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601FE-DE20-43EB-AF40-2BAEA17F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E4E66-F894-4E8D-AD48-A2D1BFEC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0505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869810" y="1463040"/>
            <a:ext cx="7033847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038623" y="3193366"/>
            <a:ext cx="6246056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907345" y="5991227"/>
            <a:ext cx="3930748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  <p:extLst>
      <p:ext uri="{BB962C8B-B14F-4D97-AF65-F5344CB8AC3E}">
        <p14:creationId xmlns:p14="http://schemas.microsoft.com/office/powerpoint/2010/main" val="426225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77772" y="211016"/>
            <a:ext cx="8328075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94561" y="1786597"/>
            <a:ext cx="9031457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1" y="211016"/>
            <a:ext cx="2915529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  <p:extLst>
      <p:ext uri="{BB962C8B-B14F-4D97-AF65-F5344CB8AC3E}">
        <p14:creationId xmlns:p14="http://schemas.microsoft.com/office/powerpoint/2010/main" val="899116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2251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1675" y="1324610"/>
            <a:ext cx="7090117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1045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716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D125E-D960-4B79-A96D-A4AEB6DE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1DD47-1FF6-4363-9D5A-0F6870E2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E032A-6AF9-4C29-A190-51DD89D4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501420-C155-484F-86E2-D130D945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232C91-E197-4CEE-B899-ED07A18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17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1C033-7D4C-4E93-93A8-E82C4E52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758F8-3BFF-4772-B93E-AF442ACA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35C91-B079-4477-B75A-6A87CC84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AD610A-3E92-45C9-969E-1A4B2AAF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DD601-2E47-4BBF-B88D-7E6C8E4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611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8AACE-09DD-4FC8-8577-F054A88F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0D246D-9138-470E-A681-5D6C6186E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9B1BE3-573C-4B1C-9A70-44ADEA0C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3D702F-8343-4D9E-9A1A-45A9D480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AF03B9-A8C3-41B8-9BE0-0EB1E1AC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B75A1F-C08E-4AF0-9FD9-B00722BB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226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CE38F-F260-41A6-95F9-5C34995D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6CB95-67C8-439F-981F-621B34F29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8316B4-473C-4A4D-B3F7-636311187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1572F3-AF54-48AD-B57C-E9FA3E608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E4803E-0997-4E11-9570-5CA1430FD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39C3FD-0EBD-4BE3-889E-CF534459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9F22EF-F5BE-4668-B1DC-D708E913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716FD8-F0CB-43AA-89F3-6F95F30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334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40575-D356-410E-AAAA-13AD62F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E93D6-8F19-48CA-92E1-E6718A70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512FAD-DFF7-4D16-9C62-934ED499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1701A-9A10-4312-AFE2-1CDD5538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402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D9B9DA-6FCA-4EE1-A218-FC73350D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360FA5-B08F-4FC7-90D6-E271FBC0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1373FF-2AF3-49AA-9CAB-F4963977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3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70880-3870-4EA0-B267-2A071330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70DAF-FE50-41E7-8F1E-D6D5ED7D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27A6FB-EE39-4114-BD3D-6C5973A0E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E9C99-CD00-449E-90DD-5A25C6C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0025EF-507D-490F-96BD-25A0A7C9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E72B4F-6521-42E8-AE48-4555578F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57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9508-337C-494E-85AD-AAB86FE9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105BBB-D77B-4C93-8668-903DF232C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8EFD45-946F-41A5-8991-76F2542B7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CA55C-29C7-4D17-BF71-C0CCAF98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E9DDA8-D824-4F7D-8D86-F3C364C4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52E30E-603A-4022-BE23-B17E63AD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407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8B0C-11EA-4B5A-B9BF-40E8472E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AA393-C5A6-4EC1-B2C5-0C2B4E16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D2C115-78BE-4238-BDC3-F3635C75B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37594-12BB-402E-B488-E5925993A281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0E4164-4075-42EA-8F9F-FEE9E686E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4E7B1D-F10C-49AE-A731-A20F05DE1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7D57F-F42A-47EE-9DB5-F5F94809C8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677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09/05/2018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087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E9E4AB6-8BBD-4CB9-9207-30E151055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 b="1596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58F9B47-5A62-4FE4-A8FF-0820864E5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s-MX" dirty="0"/>
              <a:t>Python-2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87DE7A-24B6-4DF7-AEA6-D4BB7A450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s-MX" sz="2000" dirty="0"/>
              <a:t>Módulo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C71169-C400-4D46-97A0-14692A101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8" y="4872209"/>
            <a:ext cx="1484141" cy="1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-817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¿Qué es una Excepción?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E20880A-4AAE-4EDA-BD1D-85B86DBD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Son errores en tiempo de ejecución que se pueden controlar y manejar, siempre y cuando estén ubicados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1110A0-A0E2-4B78-98E2-A15B4E3A7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172" y="3428999"/>
            <a:ext cx="3025481" cy="21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22BE0-3BE8-42E1-AE4E-324CA27F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Try….</a:t>
            </a:r>
            <a:br>
              <a:rPr lang="es-MX" dirty="0"/>
            </a:br>
            <a:r>
              <a:rPr lang="es-MX" dirty="0" err="1"/>
              <a:t>Except</a:t>
            </a:r>
            <a:r>
              <a:rPr lang="es-MX" dirty="0"/>
              <a:t>….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5FAC4-36C9-4C1F-956F-658DC680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113" y="1802653"/>
            <a:ext cx="6773593" cy="4445391"/>
          </a:xfrm>
        </p:spPr>
        <p:txBody>
          <a:bodyPr/>
          <a:lstStyle/>
          <a:p>
            <a:r>
              <a:rPr lang="es-MX" dirty="0"/>
              <a:t>Nos ayuda a manejar errores cometidos por el usuario o por una falla en la apertura o cerradura de algo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9A30FD-AA8F-4917-B6FB-F585DCC0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98" y="2914101"/>
            <a:ext cx="3250970" cy="3333942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98D3E6-9172-4791-BF8E-3B40DD0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6296" y="2914101"/>
            <a:ext cx="5453047" cy="13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CBBC1-5E99-4B3F-AE39-8E35CF48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Sentencia “</a:t>
            </a:r>
            <a:r>
              <a:rPr lang="es-MX" dirty="0" err="1"/>
              <a:t>Finally</a:t>
            </a:r>
            <a:r>
              <a:rPr lang="es-MX" dirty="0"/>
              <a:t>”</a:t>
            </a:r>
            <a:br>
              <a:rPr lang="es-MX" dirty="0"/>
            </a:br>
            <a:r>
              <a:rPr lang="es-MX" dirty="0"/>
              <a:t>Sentencia “</a:t>
            </a:r>
            <a:r>
              <a:rPr lang="es-MX" dirty="0" err="1"/>
              <a:t>else</a:t>
            </a:r>
            <a:r>
              <a:rPr lang="es-MX" dirty="0"/>
              <a:t>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B7639D-7F69-4401-91C9-F2F32587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bloque “</a:t>
            </a:r>
            <a:r>
              <a:rPr lang="es-MX" dirty="0" err="1"/>
              <a:t>finally</a:t>
            </a:r>
            <a:r>
              <a:rPr lang="es-MX" dirty="0"/>
              <a:t>” se ejecuta haya o no un error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El bloque “</a:t>
            </a:r>
            <a:r>
              <a:rPr lang="es-MX" dirty="0" err="1"/>
              <a:t>else</a:t>
            </a:r>
            <a:r>
              <a:rPr lang="es-MX" dirty="0"/>
              <a:t>” se ejecuta cuando no hay algún error</a:t>
            </a:r>
          </a:p>
        </p:txBody>
      </p:sp>
      <p:pic>
        <p:nvPicPr>
          <p:cNvPr id="1028" name="Picture 4" descr="Resultado de imagen para finally">
            <a:extLst>
              <a:ext uri="{FF2B5EF4-FFF2-40B4-BE49-F238E27FC236}">
                <a16:creationId xmlns:a16="http://schemas.microsoft.com/office/drawing/2014/main" id="{9F51BF27-8BB3-449F-97AD-A5EAEE22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3" y="-11204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else">
            <a:extLst>
              <a:ext uri="{FF2B5EF4-FFF2-40B4-BE49-F238E27FC236}">
                <a16:creationId xmlns:a16="http://schemas.microsoft.com/office/drawing/2014/main" id="{3B25974F-B1A3-4DA8-9E12-76F05FDD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093" y="4906809"/>
            <a:ext cx="1972292" cy="19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3">
            <a:extLst>
              <a:ext uri="{FF2B5EF4-FFF2-40B4-BE49-F238E27FC236}">
                <a16:creationId xmlns:a16="http://schemas.microsoft.com/office/drawing/2014/main" id="{591CD815-24B1-4B44-A5B6-03B93EF6A0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2087" y="2269201"/>
            <a:ext cx="6773862" cy="26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7AF75-99B7-42C0-9212-4FBD5C5F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Bloque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04645FA-204A-4C84-949B-049A0C5B9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4102" y="1139485"/>
            <a:ext cx="7911376" cy="19656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5F106ED-7556-46D4-80F9-9D16C5D9E549}"/>
              </a:ext>
            </a:extLst>
          </p:cNvPr>
          <p:cNvSpPr txBox="1"/>
          <p:nvPr/>
        </p:nvSpPr>
        <p:spPr>
          <a:xfrm>
            <a:off x="2904393" y="2523009"/>
            <a:ext cx="6383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prstClr val="black"/>
                </a:solidFill>
                <a:latin typeface="Calibri"/>
              </a:rPr>
              <a:t>La declaración try funciona de la siguiente manera: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Calibri"/>
              </a:rPr>
              <a:t>Primero se ejecuta el bloque </a:t>
            </a:r>
            <a:r>
              <a:rPr lang="es-MX" b="1" dirty="0">
                <a:solidFill>
                  <a:prstClr val="black"/>
                </a:solidFill>
                <a:latin typeface="Calibri"/>
              </a:rPr>
              <a:t>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Calibri"/>
              </a:rPr>
              <a:t>Si no ocurre ninguna excepción, el bloque </a:t>
            </a:r>
            <a:r>
              <a:rPr lang="es-MX" b="1" dirty="0" err="1">
                <a:solidFill>
                  <a:prstClr val="black"/>
                </a:solidFill>
                <a:latin typeface="Calibri"/>
              </a:rPr>
              <a:t>except</a:t>
            </a:r>
            <a:r>
              <a:rPr lang="es-MX" dirty="0">
                <a:solidFill>
                  <a:prstClr val="black"/>
                </a:solidFill>
                <a:latin typeface="Calibri"/>
              </a:rPr>
              <a:t> se saltea y termina la ejecución de la declaración </a:t>
            </a:r>
            <a:r>
              <a:rPr lang="es-MX" b="1" dirty="0">
                <a:solidFill>
                  <a:prstClr val="black"/>
                </a:solidFill>
                <a:latin typeface="Calibri"/>
              </a:rPr>
              <a:t>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Calibri"/>
              </a:rPr>
              <a:t>Si ocurre una excepción durante la ejecución del bloque try, del resto del bloque se saltea. Luego si su tipo coincide con la excepción nombrada en </a:t>
            </a:r>
            <a:r>
              <a:rPr lang="es-MX" b="1" dirty="0" err="1">
                <a:solidFill>
                  <a:prstClr val="black"/>
                </a:solidFill>
                <a:latin typeface="Calibri"/>
              </a:rPr>
              <a:t>except</a:t>
            </a:r>
            <a:r>
              <a:rPr lang="es-MX" dirty="0">
                <a:solidFill>
                  <a:prstClr val="black"/>
                </a:solidFill>
                <a:latin typeface="Calibri"/>
              </a:rPr>
              <a:t>, se ejecuta dentro del bloque </a:t>
            </a:r>
            <a:r>
              <a:rPr lang="es-MX" b="1" dirty="0" err="1">
                <a:solidFill>
                  <a:prstClr val="black"/>
                </a:solidFill>
                <a:latin typeface="Calibri"/>
              </a:rPr>
              <a:t>except</a:t>
            </a:r>
            <a:endParaRPr lang="es-MX" b="1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black"/>
                </a:solidFill>
                <a:latin typeface="Calibri"/>
              </a:rPr>
              <a:t>Si ocurre una excepción que no coincide con al excepción nombrada en el </a:t>
            </a:r>
            <a:r>
              <a:rPr lang="es-MX" b="1" dirty="0" err="1">
                <a:solidFill>
                  <a:prstClr val="black"/>
                </a:solidFill>
                <a:latin typeface="Calibri"/>
              </a:rPr>
              <a:t>except</a:t>
            </a:r>
            <a:r>
              <a:rPr lang="es-MX" dirty="0">
                <a:solidFill>
                  <a:prstClr val="black"/>
                </a:solidFill>
                <a:latin typeface="Calibri"/>
              </a:rPr>
              <a:t>, pasa a declaraciones del bloque </a:t>
            </a:r>
            <a:r>
              <a:rPr lang="es-MX" b="1" dirty="0">
                <a:solidFill>
                  <a:prstClr val="black"/>
                </a:solidFill>
                <a:latin typeface="Calibri"/>
              </a:rPr>
              <a:t>try</a:t>
            </a:r>
            <a:r>
              <a:rPr lang="es-MX" dirty="0">
                <a:solidFill>
                  <a:prstClr val="black"/>
                </a:solidFill>
                <a:latin typeface="Calibri"/>
              </a:rPr>
              <a:t> de mas afuera, si no se encuentra nada se dice que es una “excepción no manejada”</a:t>
            </a:r>
          </a:p>
        </p:txBody>
      </p:sp>
    </p:spTree>
    <p:extLst>
      <p:ext uri="{BB962C8B-B14F-4D97-AF65-F5344CB8AC3E}">
        <p14:creationId xmlns:p14="http://schemas.microsoft.com/office/powerpoint/2010/main" val="369054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26E2-65D3-4943-BEAE-E01F177A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0E13F56-8508-47D9-88AC-0EADB4BB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6901" y="1751392"/>
            <a:ext cx="7902566" cy="28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0A50DF-C275-42C2-8E5E-30412502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D0E7FF-BB10-45D8-9D93-E6DCDE5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Actividades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21F4A-EEAA-48F4-AE84-AB782DC3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10B1A5-2017-4B30-8311-39CD5AC0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8450" y="610068"/>
            <a:ext cx="8934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8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C4B246C-CDF7-4D39-A493-404E2AC6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Sockets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F45ED8-0C4B-46E3-8F0B-04ED32DD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6" y="4872209"/>
            <a:ext cx="1641133" cy="1641133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60C145-B5DD-4894-8D34-95F197BDC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6" name="Picture 2" descr="https://i.pinimg.com/originals/bd/f7/6c/bdf76c01704ce694df513cab19e1cf99.jpg">
            <a:extLst>
              <a:ext uri="{FF2B5EF4-FFF2-40B4-BE49-F238E27FC236}">
                <a16:creationId xmlns:a16="http://schemas.microsoft.com/office/drawing/2014/main" id="{76AFAFEE-73A2-4D31-94CA-3D822E8A9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57" y="328417"/>
            <a:ext cx="8453143" cy="47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90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Socket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5F83DC-3DDC-41F6-BB81-1F1B20A3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8441"/>
            <a:ext cx="10515600" cy="4351338"/>
          </a:xfrm>
        </p:spPr>
        <p:txBody>
          <a:bodyPr/>
          <a:lstStyle/>
          <a:p>
            <a:r>
              <a:rPr lang="es-MX" dirty="0"/>
              <a:t>¿Qué es un Socket?</a:t>
            </a:r>
          </a:p>
          <a:p>
            <a:pPr lvl="1"/>
            <a:r>
              <a:rPr lang="es-MX" dirty="0"/>
              <a:t>Socket designa un concepto abstracto por el cual dos programas (posiblemente situados en computadoras distintas) pueden intercambiar cualquier flujo de datos, generalmente de manera fiable y ordenada.</a:t>
            </a:r>
          </a:p>
          <a:p>
            <a:pPr marL="457200" lvl="1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523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¿Qué Contiene un Socket?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5F83DC-3DDC-41F6-BB81-1F1B20A3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8441"/>
            <a:ext cx="10515600" cy="4351338"/>
          </a:xfrm>
        </p:spPr>
        <p:txBody>
          <a:bodyPr/>
          <a:lstStyle/>
          <a:p>
            <a:r>
              <a:rPr lang="es-MX" dirty="0"/>
              <a:t>Un Socket </a:t>
            </a:r>
            <a:r>
              <a:rPr lang="es-MX" dirty="0" err="1"/>
              <a:t>siempte</a:t>
            </a:r>
            <a:r>
              <a:rPr lang="es-MX" dirty="0"/>
              <a:t> tiene que estar compuesto por 3 Partes:</a:t>
            </a:r>
          </a:p>
          <a:p>
            <a:pPr lvl="1"/>
            <a:r>
              <a:rPr lang="es-MX" dirty="0"/>
              <a:t>Un protocolo de conexión</a:t>
            </a:r>
          </a:p>
          <a:p>
            <a:pPr lvl="1"/>
            <a:r>
              <a:rPr lang="es-MX" dirty="0"/>
              <a:t>Una dirección IP (Internet </a:t>
            </a:r>
            <a:r>
              <a:rPr lang="es-MX" dirty="0" err="1"/>
              <a:t>protocol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Puerto de Conexión</a:t>
            </a:r>
          </a:p>
          <a:p>
            <a:pPr lvl="1"/>
            <a:endParaRPr lang="es-MX" dirty="0"/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2050" name="Picture 2" descr="Resultado de imagen para sockets de red">
            <a:extLst>
              <a:ext uri="{FF2B5EF4-FFF2-40B4-BE49-F238E27FC236}">
                <a16:creationId xmlns:a16="http://schemas.microsoft.com/office/drawing/2014/main" id="{03462E19-1B82-4087-9BD3-B1D8F191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25" y="2570285"/>
            <a:ext cx="4318469" cy="3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10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Dirección IP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5F83DC-3DDC-41F6-BB81-1F1B20A3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8441"/>
            <a:ext cx="10515600" cy="4351338"/>
          </a:xfrm>
        </p:spPr>
        <p:txBody>
          <a:bodyPr/>
          <a:lstStyle/>
          <a:p>
            <a:r>
              <a:rPr lang="es-MX" dirty="0"/>
              <a:t>¿Qué es una Dirección IP?</a:t>
            </a:r>
          </a:p>
          <a:p>
            <a:pPr marL="457200" lvl="1" indent="0">
              <a:buNone/>
            </a:pPr>
            <a:r>
              <a:rPr lang="es-MX" dirty="0"/>
              <a:t>IP significa “Internet </a:t>
            </a:r>
            <a:r>
              <a:rPr lang="es-MX" dirty="0" err="1"/>
              <a:t>Protocol</a:t>
            </a:r>
            <a:r>
              <a:rPr lang="es-MX" dirty="0"/>
              <a:t>", o lo que es lo mismo, "Protocolo de Internet”. Se trata como dice el nombre de un protocolo de comunicaciones a través de la red. Luego por otro lado tienes la dirección IP, que es el número que escoges o se te asigna dentro de la red, y que es la manera que tiene Internet de saber quién es quién.</a:t>
            </a:r>
          </a:p>
          <a:p>
            <a:pPr marL="457200" lvl="1" indent="0">
              <a:buNone/>
            </a:pPr>
            <a:endParaRPr lang="es-MX" dirty="0"/>
          </a:p>
          <a:p>
            <a:pPr marL="457200" lvl="1" indent="0">
              <a:buNone/>
            </a:pPr>
            <a:r>
              <a:rPr lang="es-MX" dirty="0"/>
              <a:t>Una IP Pública es la dirección que te asigna tu ISP, empresas que dan acceso a Internet como Telefónica, Vodafone, etcétera, y sirve para </a:t>
            </a:r>
            <a:r>
              <a:rPr lang="es-MX" b="1" dirty="0"/>
              <a:t>identificarte dentro de Internet</a:t>
            </a:r>
            <a:r>
              <a:rPr lang="es-MX" dirty="0"/>
              <a:t> cuando te conectas.</a:t>
            </a:r>
          </a:p>
          <a:p>
            <a:pPr marL="457200" lvl="1" indent="0">
              <a:buNone/>
            </a:pPr>
            <a:endParaRPr lang="es-MX" dirty="0"/>
          </a:p>
        </p:txBody>
      </p:sp>
      <p:pic>
        <p:nvPicPr>
          <p:cNvPr id="1026" name="Picture 2" descr="Resultado de imagen para Ip">
            <a:extLst>
              <a:ext uri="{FF2B5EF4-FFF2-40B4-BE49-F238E27FC236}">
                <a16:creationId xmlns:a16="http://schemas.microsoft.com/office/drawing/2014/main" id="{47859BF2-E512-451E-ADC3-4C984AE5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70" y="3946521"/>
            <a:ext cx="5715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58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096076-F83A-4AC1-B780-B888AF24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3BA907E-8896-4057-9893-8CC61AA7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08E269-7F89-418B-AA9D-7DE4377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20653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Puertos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5F83DC-3DDC-41F6-BB81-1F1B20A3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844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MX" dirty="0"/>
              <a:t>¿Qué es un Puerto de conexión?</a:t>
            </a:r>
          </a:p>
          <a:p>
            <a:pPr lvl="1"/>
            <a:r>
              <a:rPr lang="es-MX" dirty="0"/>
              <a:t>El Puerto Lógico es una zona, o localización, de la memoria de un ordenador que se asocia con un puerto físico o con un canal de comunicación, y que proporciona un espacio para el almacenamiento temporal de la información que se va a transferir entre la localización de memoria y el canal de comunicación.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r>
              <a:rPr lang="es-MX" dirty="0"/>
              <a:t>Un puerto lógico es una salida de bits, que pueden ser 1 o 0, o sea, un puerto es el valor que se usa en el modelo de la capa de transporte para distinguir entre las múltiples aplicaciones que se pueden conectar al mismo host, o puesto. Entonces un puerto lógico de Internet es una interface de software que permitirá el ingreso y salida de data por aplicaciones que usan Internet.</a:t>
            </a:r>
          </a:p>
          <a:p>
            <a:pPr marL="457200" lvl="1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719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0A50DF-C275-42C2-8E5E-30412502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2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D0E7FF-BB10-45D8-9D93-E6DCDE5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21F4A-EEAA-48F4-AE84-AB782DC3F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s-MX" dirty="0">
                <a:solidFill>
                  <a:srgbClr val="FFFFFF"/>
                </a:solidFill>
              </a:rPr>
              <a:t>Los puertos se identifican por números desde 1 hasta 65.000 pudiendo llegar a mas, siendo conocidos los puertos de 1 a 1024 como :</a:t>
            </a:r>
          </a:p>
          <a:p>
            <a:r>
              <a:rPr lang="es-MX" dirty="0">
                <a:solidFill>
                  <a:srgbClr val="FFFFFF"/>
                </a:solidFill>
              </a:rPr>
              <a:t>HTTP puerto 80 transferencia de hipertexto por Internet</a:t>
            </a:r>
          </a:p>
          <a:p>
            <a:r>
              <a:rPr lang="es-MX" dirty="0">
                <a:solidFill>
                  <a:srgbClr val="FFFFFF"/>
                </a:solidFill>
              </a:rPr>
              <a:t>FTP puerto 20 transferencia de data (mp3, documentos, </a:t>
            </a:r>
            <a:r>
              <a:rPr lang="es-MX" dirty="0" err="1">
                <a:solidFill>
                  <a:srgbClr val="FFFFFF"/>
                </a:solidFill>
              </a:rPr>
              <a:t>etc</a:t>
            </a:r>
            <a:r>
              <a:rPr lang="es-MX" dirty="0">
                <a:solidFill>
                  <a:srgbClr val="FFFFFF"/>
                </a:solidFill>
              </a:rPr>
              <a:t>)</a:t>
            </a:r>
          </a:p>
          <a:p>
            <a:r>
              <a:rPr lang="es-MX" dirty="0">
                <a:solidFill>
                  <a:srgbClr val="FFFFFF"/>
                </a:solidFill>
              </a:rPr>
              <a:t>HTTPS puerto 443 transferencia segura</a:t>
            </a:r>
          </a:p>
          <a:p>
            <a:r>
              <a:rPr lang="es-MX" dirty="0">
                <a:solidFill>
                  <a:srgbClr val="FFFFFF"/>
                </a:solidFill>
              </a:rPr>
              <a:t>SMTP puerto 25 correo electrónico</a:t>
            </a:r>
          </a:p>
          <a:p>
            <a:r>
              <a:rPr lang="es-MX" dirty="0">
                <a:solidFill>
                  <a:srgbClr val="FFFFFF"/>
                </a:solidFill>
              </a:rPr>
              <a:t>Del 1025 para arriba son desconocidos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orphmarket-media.s3.amazonaws.com/static/img/backsplashes/large/gtp-543243_1280.e7d871cd9ceb.jpg">
            <a:extLst>
              <a:ext uri="{FF2B5EF4-FFF2-40B4-BE49-F238E27FC236}">
                <a16:creationId xmlns:a16="http://schemas.microsoft.com/office/drawing/2014/main" id="{7FE908A7-21E9-48C6-901C-90D897359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8" t="5455" r="1245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6B47C1-14E3-47CC-808F-8898362B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62" y="425148"/>
            <a:ext cx="4707837" cy="1043409"/>
          </a:xfrm>
        </p:spPr>
        <p:txBody>
          <a:bodyPr>
            <a:normAutofit/>
          </a:bodyPr>
          <a:lstStyle/>
          <a:p>
            <a:r>
              <a:rPr lang="es-MX" sz="3600" dirty="0"/>
              <a:t>Errores y Excepciones</a:t>
            </a:r>
            <a:endParaRPr lang="es-MX" sz="360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550E988-FA93-4499-AAE1-7426FCC17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34" y="180139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1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A8AC23-C4A4-411D-8544-11F8A90C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CF00"/>
              </a:clrFrom>
              <a:clrTo>
                <a:srgbClr val="FFC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729" y="206547"/>
            <a:ext cx="1484141" cy="1484141"/>
          </a:xfrm>
          <a:prstGeom prst="rect">
            <a:avLst/>
          </a:prstGeom>
        </p:spPr>
      </p:pic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CF6E8EE-4E30-45E6-8C85-29DA51C9F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33689C-D0F5-4CC9-A3C6-24BC4996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-817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Errores y Excepciones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E20880A-4AAE-4EDA-BD1D-85B86DBD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¿Qué es un error?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Son los errores que a menudo son “FATALES” y hacen que el programa “Caiga” y pueden ser de 2  Tipos:</a:t>
            </a:r>
          </a:p>
          <a:p>
            <a:pPr marL="971550" lvl="1" indent="-457200">
              <a:buFont typeface="+mj-lt"/>
              <a:buAutoNum type="arabicPeriod"/>
            </a:pPr>
            <a:r>
              <a:rPr lang="es-MX" dirty="0"/>
              <a:t>Sintaxis = </a:t>
            </a:r>
            <a:r>
              <a:rPr lang="es-MX" dirty="0" err="1"/>
              <a:t>indentacion</a:t>
            </a:r>
            <a:r>
              <a:rPr lang="es-MX" dirty="0"/>
              <a:t>, espacios, variables, nombres, etc.</a:t>
            </a:r>
          </a:p>
          <a:p>
            <a:pPr marL="971550" lvl="1" indent="-457200">
              <a:buFont typeface="+mj-lt"/>
              <a:buAutoNum type="arabicPeriod"/>
            </a:pPr>
            <a:r>
              <a:rPr lang="es-MX" dirty="0"/>
              <a:t>Lógicos = Errores en el </a:t>
            </a:r>
            <a:r>
              <a:rPr lang="es-MX" dirty="0" err="1"/>
              <a:t>algortimo</a:t>
            </a:r>
            <a:endParaRPr lang="es-MX" dirty="0"/>
          </a:p>
          <a:p>
            <a:pPr lvl="1"/>
            <a:endParaRPr lang="es-MX" dirty="0"/>
          </a:p>
        </p:txBody>
      </p:sp>
      <p:pic>
        <p:nvPicPr>
          <p:cNvPr id="15" name="Picture 4" descr="Resultado de imagen para tache">
            <a:extLst>
              <a:ext uri="{FF2B5EF4-FFF2-40B4-BE49-F238E27FC236}">
                <a16:creationId xmlns:a16="http://schemas.microsoft.com/office/drawing/2014/main" id="{C9AEA399-88B1-420F-B337-05571245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541" y="3577069"/>
            <a:ext cx="1964359" cy="196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para errores meme">
            <a:extLst>
              <a:ext uri="{FF2B5EF4-FFF2-40B4-BE49-F238E27FC236}">
                <a16:creationId xmlns:a16="http://schemas.microsoft.com/office/drawing/2014/main" id="{9E711980-9A71-4691-9B2B-3F4ADB9A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84" y="4109692"/>
            <a:ext cx="3213184" cy="25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4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41EC5306-6291-4DB7-8243-8EA75C92910B}" vid="{00206432-093F-4115-8B33-52861BF6E8A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630</Words>
  <Application>Microsoft Office PowerPoint</Application>
  <PresentationFormat>Panorámica</PresentationFormat>
  <Paragraphs>58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Calibri</vt:lpstr>
      <vt:lpstr>Calibri Light</vt:lpstr>
      <vt:lpstr>Century Gothic</vt:lpstr>
      <vt:lpstr>1_Tema de Office</vt:lpstr>
      <vt:lpstr>Tema de Office</vt:lpstr>
      <vt:lpstr>Python-2</vt:lpstr>
      <vt:lpstr>Sockets</vt:lpstr>
      <vt:lpstr>Socket</vt:lpstr>
      <vt:lpstr>¿Qué Contiene un Socket?</vt:lpstr>
      <vt:lpstr>Dirección IP</vt:lpstr>
      <vt:lpstr>Puertos</vt:lpstr>
      <vt:lpstr>Presentación de PowerPoint</vt:lpstr>
      <vt:lpstr>Errores y Excepciones</vt:lpstr>
      <vt:lpstr>Errores y Excepciones</vt:lpstr>
      <vt:lpstr>¿Qué es una Excepción?</vt:lpstr>
      <vt:lpstr>Try…. Except….</vt:lpstr>
      <vt:lpstr>Sentencia “Finally” Sentencia “else”</vt:lpstr>
      <vt:lpstr>Bloque</vt:lpstr>
      <vt:lpstr>Presentación de PowerPoint</vt:lpstr>
      <vt:lpstr>Actividades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Python-2</dc:title>
  <dc:creator>Galileo cabrera Garibaldi</dc:creator>
  <cp:lastModifiedBy>Galileo cabrera Garibaldi</cp:lastModifiedBy>
  <cp:revision>7</cp:revision>
  <dcterms:created xsi:type="dcterms:W3CDTF">2018-05-09T04:24:30Z</dcterms:created>
  <dcterms:modified xsi:type="dcterms:W3CDTF">2018-05-09T12:36:57Z</dcterms:modified>
</cp:coreProperties>
</file>